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7" userDrawn="1">
          <p15:clr>
            <a:srgbClr val="A4A3A4"/>
          </p15:clr>
        </p15:guide>
        <p15:guide id="2" pos="2381" userDrawn="1">
          <p15:clr>
            <a:srgbClr val="A4A3A4"/>
          </p15:clr>
        </p15:guide>
        <p15:guide id="3" orient="horz" pos="3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>
        <p:scale>
          <a:sx n="75" d="100"/>
          <a:sy n="75" d="100"/>
        </p:scale>
        <p:origin x="999" y="-318"/>
      </p:cViewPr>
      <p:guideLst>
        <p:guide orient="horz" pos="3367"/>
        <p:guide pos="2381"/>
        <p:guide orient="horz" pos="3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1956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4225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776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515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82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82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0342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56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772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687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3284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526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148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A3B937-7F12-40B8-8D98-41F0C682986A}" type="datetimeFigureOut">
              <a:rPr lang="en-GB" smtClean="0"/>
              <a:t>07/02/2025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454AE5-72FA-4614-A275-FD1A0F952C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454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roup 199">
            <a:extLst>
              <a:ext uri="{FF2B5EF4-FFF2-40B4-BE49-F238E27FC236}">
                <a16:creationId xmlns:a16="http://schemas.microsoft.com/office/drawing/2014/main" id="{D84DF735-B68F-CFBA-E7ED-A934934E63DF}"/>
              </a:ext>
            </a:extLst>
          </p:cNvPr>
          <p:cNvGrpSpPr/>
          <p:nvPr/>
        </p:nvGrpSpPr>
        <p:grpSpPr>
          <a:xfrm>
            <a:off x="155846" y="152743"/>
            <a:ext cx="7311755" cy="10478969"/>
            <a:chOff x="155846" y="152743"/>
            <a:chExt cx="7311755" cy="10478969"/>
          </a:xfrm>
        </p:grpSpPr>
        <p:pic>
          <p:nvPicPr>
            <p:cNvPr id="173" name="Picture 172">
              <a:extLst>
                <a:ext uri="{FF2B5EF4-FFF2-40B4-BE49-F238E27FC236}">
                  <a16:creationId xmlns:a16="http://schemas.microsoft.com/office/drawing/2014/main" id="{3A728870-876D-B98A-F85D-F86399923A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3279" y="152743"/>
              <a:ext cx="1567047" cy="1567047"/>
            </a:xfrm>
            <a:prstGeom prst="flowChartConnector">
              <a:avLst/>
            </a:prstGeom>
          </p:spPr>
        </p:pic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3B68CEBC-6B75-3CE0-B6DB-342D7D84CE20}"/>
                </a:ext>
              </a:extLst>
            </p:cNvPr>
            <p:cNvSpPr/>
            <p:nvPr/>
          </p:nvSpPr>
          <p:spPr>
            <a:xfrm>
              <a:off x="2445657" y="1821542"/>
              <a:ext cx="5021944" cy="881017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D0D8B9D-1282-E355-08CF-B29FA42F84FE}"/>
                </a:ext>
              </a:extLst>
            </p:cNvPr>
            <p:cNvSpPr/>
            <p:nvPr/>
          </p:nvSpPr>
          <p:spPr>
            <a:xfrm>
              <a:off x="155846" y="1821542"/>
              <a:ext cx="1673972" cy="8179329"/>
            </a:xfrm>
            <a:prstGeom prst="rect">
              <a:avLst/>
            </a:prstGeom>
            <a:solidFill>
              <a:schemeClr val="accent4">
                <a:alpha val="50000"/>
              </a:schemeClr>
            </a:solidFill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ree-form: Shape 7">
              <a:extLst>
                <a:ext uri="{FF2B5EF4-FFF2-40B4-BE49-F238E27FC236}">
                  <a16:creationId xmlns:a16="http://schemas.microsoft.com/office/drawing/2014/main" id="{5FF1B52B-7BB9-90FF-3FFF-A0E882DFC007}"/>
                </a:ext>
              </a:extLst>
            </p:cNvPr>
            <p:cNvSpPr>
              <a:spLocks/>
            </p:cNvSpPr>
            <p:nvPr/>
          </p:nvSpPr>
          <p:spPr>
            <a:xfrm>
              <a:off x="243171" y="1956193"/>
              <a:ext cx="1368342" cy="730690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Epibiont removed from seaweed blade</a:t>
              </a:r>
            </a:p>
          </p:txBody>
        </p:sp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EA0D50A5-8CEC-3BE4-F6EC-54265D6F8C99}"/>
                </a:ext>
              </a:extLst>
            </p:cNvPr>
            <p:cNvSpPr/>
            <p:nvPr/>
          </p:nvSpPr>
          <p:spPr>
            <a:xfrm>
              <a:off x="700278" y="2732440"/>
              <a:ext cx="492227" cy="515417"/>
            </a:xfrm>
            <a:prstGeom prst="down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44942" tIns="0" rIns="144942" bIns="17612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050" kern="1200"/>
            </a:p>
          </p:txBody>
        </p:sp>
        <p:sp>
          <p:nvSpPr>
            <p:cNvPr id="10" name="Free-form: Shape 9">
              <a:extLst>
                <a:ext uri="{FF2B5EF4-FFF2-40B4-BE49-F238E27FC236}">
                  <a16:creationId xmlns:a16="http://schemas.microsoft.com/office/drawing/2014/main" id="{9B4212C4-5827-1B09-67F9-8CD3A7D8964B}"/>
                </a:ext>
              </a:extLst>
            </p:cNvPr>
            <p:cNvSpPr/>
            <p:nvPr/>
          </p:nvSpPr>
          <p:spPr>
            <a:xfrm>
              <a:off x="244833" y="3253275"/>
              <a:ext cx="1368342" cy="730690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DNA extracted from epibiont</a:t>
              </a:r>
            </a:p>
          </p:txBody>
        </p:sp>
        <p:sp>
          <p:nvSpPr>
            <p:cNvPr id="12" name="Free-form: Shape 11">
              <a:extLst>
                <a:ext uri="{FF2B5EF4-FFF2-40B4-BE49-F238E27FC236}">
                  <a16:creationId xmlns:a16="http://schemas.microsoft.com/office/drawing/2014/main" id="{B5258A34-2EF4-E913-C67B-8122BAF04DDB}"/>
                </a:ext>
              </a:extLst>
            </p:cNvPr>
            <p:cNvSpPr/>
            <p:nvPr/>
          </p:nvSpPr>
          <p:spPr>
            <a:xfrm>
              <a:off x="244833" y="4572826"/>
              <a:ext cx="1368342" cy="730690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PCR amplification (COI) to isolate epibiont DNA</a:t>
              </a:r>
            </a:p>
          </p:txBody>
        </p:sp>
        <p:sp>
          <p:nvSpPr>
            <p:cNvPr id="14" name="Free-form: Shape 13">
              <a:extLst>
                <a:ext uri="{FF2B5EF4-FFF2-40B4-BE49-F238E27FC236}">
                  <a16:creationId xmlns:a16="http://schemas.microsoft.com/office/drawing/2014/main" id="{EEB2A5B8-B25B-5D80-58FB-8991F75D4D36}"/>
                </a:ext>
              </a:extLst>
            </p:cNvPr>
            <p:cNvSpPr/>
            <p:nvPr/>
          </p:nvSpPr>
          <p:spPr>
            <a:xfrm>
              <a:off x="237584" y="5888796"/>
              <a:ext cx="1423215" cy="984122"/>
            </a:xfrm>
            <a:custGeom>
              <a:avLst/>
              <a:gdLst>
                <a:gd name="connsiteX0" fmla="*/ 0 w 1915446"/>
                <a:gd name="connsiteY0" fmla="*/ 102994 h 1029943"/>
                <a:gd name="connsiteX1" fmla="*/ 102994 w 1915446"/>
                <a:gd name="connsiteY1" fmla="*/ 0 h 1029943"/>
                <a:gd name="connsiteX2" fmla="*/ 1812452 w 1915446"/>
                <a:gd name="connsiteY2" fmla="*/ 0 h 1029943"/>
                <a:gd name="connsiteX3" fmla="*/ 1915446 w 1915446"/>
                <a:gd name="connsiteY3" fmla="*/ 102994 h 1029943"/>
                <a:gd name="connsiteX4" fmla="*/ 1915446 w 1915446"/>
                <a:gd name="connsiteY4" fmla="*/ 926949 h 1029943"/>
                <a:gd name="connsiteX5" fmla="*/ 1812452 w 1915446"/>
                <a:gd name="connsiteY5" fmla="*/ 1029943 h 1029943"/>
                <a:gd name="connsiteX6" fmla="*/ 102994 w 1915446"/>
                <a:gd name="connsiteY6" fmla="*/ 1029943 h 1029943"/>
                <a:gd name="connsiteX7" fmla="*/ 0 w 1915446"/>
                <a:gd name="connsiteY7" fmla="*/ 926949 h 1029943"/>
                <a:gd name="connsiteX8" fmla="*/ 0 w 1915446"/>
                <a:gd name="connsiteY8" fmla="*/ 102994 h 102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5446" h="1029943">
                  <a:moveTo>
                    <a:pt x="0" y="102994"/>
                  </a:moveTo>
                  <a:cubicBezTo>
                    <a:pt x="0" y="46112"/>
                    <a:pt x="46112" y="0"/>
                    <a:pt x="102994" y="0"/>
                  </a:cubicBezTo>
                  <a:lnTo>
                    <a:pt x="1812452" y="0"/>
                  </a:lnTo>
                  <a:cubicBezTo>
                    <a:pt x="1869334" y="0"/>
                    <a:pt x="1915446" y="46112"/>
                    <a:pt x="1915446" y="102994"/>
                  </a:cubicBezTo>
                  <a:lnTo>
                    <a:pt x="1915446" y="926949"/>
                  </a:lnTo>
                  <a:cubicBezTo>
                    <a:pt x="1915446" y="983831"/>
                    <a:pt x="1869334" y="1029943"/>
                    <a:pt x="1812452" y="1029943"/>
                  </a:cubicBezTo>
                  <a:lnTo>
                    <a:pt x="102994" y="1029943"/>
                  </a:lnTo>
                  <a:cubicBezTo>
                    <a:pt x="46112" y="1029943"/>
                    <a:pt x="0" y="983831"/>
                    <a:pt x="0" y="926949"/>
                  </a:cubicBezTo>
                  <a:lnTo>
                    <a:pt x="0" y="102994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83506" tIns="83506" rIns="83506" bIns="83506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Sanger Sequencing</a:t>
              </a:r>
              <a:r>
                <a:rPr lang="en-GB" sz="1200" dirty="0"/>
                <a:t> to show</a:t>
              </a:r>
              <a:r>
                <a:rPr lang="en-GB" sz="1200" kern="1200" dirty="0"/>
                <a:t> region base order for each species’ genome</a:t>
              </a:r>
            </a:p>
          </p:txBody>
        </p:sp>
        <p:sp>
          <p:nvSpPr>
            <p:cNvPr id="16" name="Free-form: Shape 15">
              <a:extLst>
                <a:ext uri="{FF2B5EF4-FFF2-40B4-BE49-F238E27FC236}">
                  <a16:creationId xmlns:a16="http://schemas.microsoft.com/office/drawing/2014/main" id="{45276C96-9F97-E5AB-F5E1-A401B6264A80}"/>
                </a:ext>
              </a:extLst>
            </p:cNvPr>
            <p:cNvSpPr/>
            <p:nvPr/>
          </p:nvSpPr>
          <p:spPr>
            <a:xfrm>
              <a:off x="237779" y="7437035"/>
              <a:ext cx="1368342" cy="730690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Identify regions with high copy number for each species </a:t>
              </a:r>
            </a:p>
          </p:txBody>
        </p:sp>
        <p:sp>
          <p:nvSpPr>
            <p:cNvPr id="18" name="Free-form: Shape 17">
              <a:extLst>
                <a:ext uri="{FF2B5EF4-FFF2-40B4-BE49-F238E27FC236}">
                  <a16:creationId xmlns:a16="http://schemas.microsoft.com/office/drawing/2014/main" id="{B8C52DAE-C2CD-0D5A-0273-86E437706252}"/>
                </a:ext>
              </a:extLst>
            </p:cNvPr>
            <p:cNvSpPr/>
            <p:nvPr/>
          </p:nvSpPr>
          <p:spPr>
            <a:xfrm>
              <a:off x="233644" y="8754084"/>
              <a:ext cx="1368341" cy="730690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Tailor primers </a:t>
              </a:r>
              <a:r>
                <a:rPr lang="en-GB" sz="1200" dirty="0"/>
                <a:t>that</a:t>
              </a:r>
              <a:r>
                <a:rPr lang="en-GB" sz="1200" kern="1200" dirty="0"/>
                <a:t> amplify identified regions</a:t>
              </a:r>
            </a:p>
          </p:txBody>
        </p: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0DC72158-842A-5C05-8FB6-96E39A8B63BB}"/>
                </a:ext>
              </a:extLst>
            </p:cNvPr>
            <p:cNvSpPr/>
            <p:nvPr/>
          </p:nvSpPr>
          <p:spPr>
            <a:xfrm>
              <a:off x="716710" y="4021627"/>
              <a:ext cx="492228" cy="515417"/>
            </a:xfrm>
            <a:prstGeom prst="down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44942" tIns="0" rIns="144942" bIns="17612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050" kern="1200" dirty="0"/>
            </a:p>
          </p:txBody>
        </p:sp>
        <p:sp>
          <p:nvSpPr>
            <p:cNvPr id="20" name="Arrow: Down 19">
              <a:extLst>
                <a:ext uri="{FF2B5EF4-FFF2-40B4-BE49-F238E27FC236}">
                  <a16:creationId xmlns:a16="http://schemas.microsoft.com/office/drawing/2014/main" id="{2338F68B-E995-9BA0-59DC-8249C7DFDDF0}"/>
                </a:ext>
              </a:extLst>
            </p:cNvPr>
            <p:cNvSpPr/>
            <p:nvPr/>
          </p:nvSpPr>
          <p:spPr>
            <a:xfrm>
              <a:off x="697660" y="5333594"/>
              <a:ext cx="492228" cy="515417"/>
            </a:xfrm>
            <a:prstGeom prst="down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44942" tIns="0" rIns="144942" bIns="17612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050" kern="1200"/>
            </a:p>
          </p:txBody>
        </p:sp>
        <p:sp>
          <p:nvSpPr>
            <p:cNvPr id="21" name="Arrow: Down 20">
              <a:extLst>
                <a:ext uri="{FF2B5EF4-FFF2-40B4-BE49-F238E27FC236}">
                  <a16:creationId xmlns:a16="http://schemas.microsoft.com/office/drawing/2014/main" id="{A27AA6E1-840F-3CFF-E77A-A678C81D6A70}"/>
                </a:ext>
              </a:extLst>
            </p:cNvPr>
            <p:cNvSpPr/>
            <p:nvPr/>
          </p:nvSpPr>
          <p:spPr>
            <a:xfrm>
              <a:off x="692694" y="6909682"/>
              <a:ext cx="492228" cy="515417"/>
            </a:xfrm>
            <a:prstGeom prst="down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44942" tIns="0" rIns="144942" bIns="17612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050" kern="1200" dirty="0"/>
            </a:p>
          </p:txBody>
        </p:sp>
        <p:sp>
          <p:nvSpPr>
            <p:cNvPr id="22" name="Arrow: Down 21">
              <a:extLst>
                <a:ext uri="{FF2B5EF4-FFF2-40B4-BE49-F238E27FC236}">
                  <a16:creationId xmlns:a16="http://schemas.microsoft.com/office/drawing/2014/main" id="{9C531CFE-CA04-5449-BDC4-E3CF451DB8C0}"/>
                </a:ext>
              </a:extLst>
            </p:cNvPr>
            <p:cNvSpPr/>
            <p:nvPr/>
          </p:nvSpPr>
          <p:spPr>
            <a:xfrm>
              <a:off x="707464" y="8200764"/>
              <a:ext cx="492228" cy="515417"/>
            </a:xfrm>
            <a:prstGeom prst="down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44942" tIns="0" rIns="144942" bIns="17612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050" kern="1200" dirty="0"/>
            </a:p>
          </p:txBody>
        </p:sp>
        <p:sp>
          <p:nvSpPr>
            <p:cNvPr id="57" name="Free-form: Shape 56">
              <a:extLst>
                <a:ext uri="{FF2B5EF4-FFF2-40B4-BE49-F238E27FC236}">
                  <a16:creationId xmlns:a16="http://schemas.microsoft.com/office/drawing/2014/main" id="{71581FFD-3BFC-DA29-E6EE-01A90ACD1910}"/>
                </a:ext>
              </a:extLst>
            </p:cNvPr>
            <p:cNvSpPr>
              <a:spLocks/>
            </p:cNvSpPr>
            <p:nvPr/>
          </p:nvSpPr>
          <p:spPr>
            <a:xfrm>
              <a:off x="2545411" y="1881258"/>
              <a:ext cx="1368345" cy="730690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eDNA filtered from farm seawater</a:t>
              </a:r>
            </a:p>
          </p:txBody>
        </p:sp>
        <p:sp>
          <p:nvSpPr>
            <p:cNvPr id="58" name="Arrow: Down 57">
              <a:extLst>
                <a:ext uri="{FF2B5EF4-FFF2-40B4-BE49-F238E27FC236}">
                  <a16:creationId xmlns:a16="http://schemas.microsoft.com/office/drawing/2014/main" id="{35C044B5-D759-180D-BBCC-3F48A6FB89D6}"/>
                </a:ext>
              </a:extLst>
            </p:cNvPr>
            <p:cNvSpPr/>
            <p:nvPr/>
          </p:nvSpPr>
          <p:spPr>
            <a:xfrm>
              <a:off x="2963987" y="2699815"/>
              <a:ext cx="492228" cy="515416"/>
            </a:xfrm>
            <a:prstGeom prst="down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44942" tIns="0" rIns="144942" bIns="17612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050" kern="1200" dirty="0"/>
            </a:p>
          </p:txBody>
        </p:sp>
        <p:sp>
          <p:nvSpPr>
            <p:cNvPr id="59" name="Free-form: Shape 58">
              <a:extLst>
                <a:ext uri="{FF2B5EF4-FFF2-40B4-BE49-F238E27FC236}">
                  <a16:creationId xmlns:a16="http://schemas.microsoft.com/office/drawing/2014/main" id="{0ACE5610-1EE3-FB15-810D-8F988B330147}"/>
                </a:ext>
              </a:extLst>
            </p:cNvPr>
            <p:cNvSpPr/>
            <p:nvPr/>
          </p:nvSpPr>
          <p:spPr>
            <a:xfrm>
              <a:off x="2517581" y="3258234"/>
              <a:ext cx="1368345" cy="730690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DNA extracted</a:t>
              </a:r>
            </a:p>
          </p:txBody>
        </p:sp>
        <p:sp>
          <p:nvSpPr>
            <p:cNvPr id="60" name="Free-form: Shape 59">
              <a:extLst>
                <a:ext uri="{FF2B5EF4-FFF2-40B4-BE49-F238E27FC236}">
                  <a16:creationId xmlns:a16="http://schemas.microsoft.com/office/drawing/2014/main" id="{96E8D092-DE44-2273-76CE-229DBB6A17B4}"/>
                </a:ext>
              </a:extLst>
            </p:cNvPr>
            <p:cNvSpPr/>
            <p:nvPr/>
          </p:nvSpPr>
          <p:spPr>
            <a:xfrm>
              <a:off x="2496332" y="4656885"/>
              <a:ext cx="1410844" cy="947467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DNA amplified and quantified: </a:t>
              </a:r>
              <a:r>
                <a:rPr lang="en-GB" sz="1200" kern="1200" dirty="0" err="1"/>
                <a:t>ddPCR</a:t>
              </a:r>
              <a:r>
                <a:rPr lang="en-GB" sz="1200" kern="1200" dirty="0"/>
                <a:t> / qPCR using tailored pri</a:t>
              </a:r>
              <a:r>
                <a:rPr lang="en-GB" sz="1200" dirty="0"/>
                <a:t>mers</a:t>
              </a:r>
              <a:endParaRPr lang="en-GB" sz="1200" kern="1200" dirty="0"/>
            </a:p>
          </p:txBody>
        </p:sp>
        <p:sp>
          <p:nvSpPr>
            <p:cNvPr id="64" name="Arrow: Down 63">
              <a:extLst>
                <a:ext uri="{FF2B5EF4-FFF2-40B4-BE49-F238E27FC236}">
                  <a16:creationId xmlns:a16="http://schemas.microsoft.com/office/drawing/2014/main" id="{0804458F-70AB-5E13-2A47-4984913C8495}"/>
                </a:ext>
              </a:extLst>
            </p:cNvPr>
            <p:cNvSpPr/>
            <p:nvPr/>
          </p:nvSpPr>
          <p:spPr>
            <a:xfrm>
              <a:off x="2955640" y="4053601"/>
              <a:ext cx="492228" cy="515417"/>
            </a:xfrm>
            <a:prstGeom prst="down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44942" tIns="0" rIns="144942" bIns="17612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050" kern="1200" dirty="0"/>
            </a:p>
          </p:txBody>
        </p:sp>
        <p:sp>
          <p:nvSpPr>
            <p:cNvPr id="95" name="Free-form: Shape 94">
              <a:extLst>
                <a:ext uri="{FF2B5EF4-FFF2-40B4-BE49-F238E27FC236}">
                  <a16:creationId xmlns:a16="http://schemas.microsoft.com/office/drawing/2014/main" id="{1BA23AD6-7782-D940-6E67-4DEB37F8F238}"/>
                </a:ext>
              </a:extLst>
            </p:cNvPr>
            <p:cNvSpPr>
              <a:spLocks/>
            </p:cNvSpPr>
            <p:nvPr/>
          </p:nvSpPr>
          <p:spPr>
            <a:xfrm>
              <a:off x="5995155" y="1880333"/>
              <a:ext cx="1413625" cy="1196098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Salinity, temperature, PAR, nutrients, chlorophyll data recorded</a:t>
              </a:r>
            </a:p>
          </p:txBody>
        </p:sp>
        <p:sp>
          <p:nvSpPr>
            <p:cNvPr id="101" name="Free-form: Shape 100">
              <a:extLst>
                <a:ext uri="{FF2B5EF4-FFF2-40B4-BE49-F238E27FC236}">
                  <a16:creationId xmlns:a16="http://schemas.microsoft.com/office/drawing/2014/main" id="{9F71E67B-3529-7B9F-F603-B047168C6B46}"/>
                </a:ext>
              </a:extLst>
            </p:cNvPr>
            <p:cNvSpPr>
              <a:spLocks/>
            </p:cNvSpPr>
            <p:nvPr/>
          </p:nvSpPr>
          <p:spPr>
            <a:xfrm>
              <a:off x="4307581" y="1880333"/>
              <a:ext cx="1365275" cy="984119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dirty="0"/>
                <a:t>Zooplankton, phytoplankton, blades with epibionts sampled</a:t>
              </a:r>
              <a:endParaRPr lang="en-GB" sz="1200" kern="1200" dirty="0"/>
            </a:p>
          </p:txBody>
        </p:sp>
        <p:sp>
          <p:nvSpPr>
            <p:cNvPr id="102" name="Arrow: Down 101">
              <a:extLst>
                <a:ext uri="{FF2B5EF4-FFF2-40B4-BE49-F238E27FC236}">
                  <a16:creationId xmlns:a16="http://schemas.microsoft.com/office/drawing/2014/main" id="{E982526F-2FB4-F42D-5C82-0A345CBB7C52}"/>
                </a:ext>
              </a:extLst>
            </p:cNvPr>
            <p:cNvSpPr/>
            <p:nvPr/>
          </p:nvSpPr>
          <p:spPr>
            <a:xfrm>
              <a:off x="4787335" y="2954914"/>
              <a:ext cx="492228" cy="515416"/>
            </a:xfrm>
            <a:prstGeom prst="down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44942" tIns="0" rIns="144942" bIns="17612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050" kern="1200"/>
            </a:p>
          </p:txBody>
        </p:sp>
        <p:sp>
          <p:nvSpPr>
            <p:cNvPr id="103" name="Free-form: Shape 102">
              <a:extLst>
                <a:ext uri="{FF2B5EF4-FFF2-40B4-BE49-F238E27FC236}">
                  <a16:creationId xmlns:a16="http://schemas.microsoft.com/office/drawing/2014/main" id="{7B43906B-A761-BB9D-B9F7-7D1C0049A152}"/>
                </a:ext>
              </a:extLst>
            </p:cNvPr>
            <p:cNvSpPr/>
            <p:nvPr/>
          </p:nvSpPr>
          <p:spPr>
            <a:xfrm>
              <a:off x="4379515" y="3546046"/>
              <a:ext cx="1368345" cy="730689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kern="1200" dirty="0"/>
                <a:t>Microscopic visual survey</a:t>
              </a:r>
            </a:p>
          </p:txBody>
        </p: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8E3413E3-BEAC-CA4D-E25D-24625F72DB0F}"/>
                </a:ext>
              </a:extLst>
            </p:cNvPr>
            <p:cNvCxnSpPr>
              <a:cxnSpLocks/>
            </p:cNvCxnSpPr>
            <p:nvPr/>
          </p:nvCxnSpPr>
          <p:spPr>
            <a:xfrm>
              <a:off x="3201754" y="5701754"/>
              <a:ext cx="1585581" cy="108176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1EBF20B5-F9B1-2716-BFBB-F277E32170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8534" y="4417482"/>
              <a:ext cx="16662" cy="238166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13" name="Free-form: Shape 112">
              <a:extLst>
                <a:ext uri="{FF2B5EF4-FFF2-40B4-BE49-F238E27FC236}">
                  <a16:creationId xmlns:a16="http://schemas.microsoft.com/office/drawing/2014/main" id="{4C09FEBC-8122-F20B-2C6C-D7CA29E5BD2E}"/>
                </a:ext>
              </a:extLst>
            </p:cNvPr>
            <p:cNvSpPr/>
            <p:nvPr/>
          </p:nvSpPr>
          <p:spPr>
            <a:xfrm>
              <a:off x="4214102" y="6865095"/>
              <a:ext cx="1701739" cy="730689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600" b="1" kern="1200" dirty="0"/>
                <a:t>Predictive Casual model</a:t>
              </a:r>
            </a:p>
          </p:txBody>
        </p:sp>
        <p:sp>
          <p:nvSpPr>
            <p:cNvPr id="114" name="Free-form: Shape 113">
              <a:extLst>
                <a:ext uri="{FF2B5EF4-FFF2-40B4-BE49-F238E27FC236}">
                  <a16:creationId xmlns:a16="http://schemas.microsoft.com/office/drawing/2014/main" id="{5DE50CD3-54FE-2D84-F882-955B08143FC3}"/>
                </a:ext>
              </a:extLst>
            </p:cNvPr>
            <p:cNvSpPr/>
            <p:nvPr/>
          </p:nvSpPr>
          <p:spPr>
            <a:xfrm>
              <a:off x="4077657" y="8244506"/>
              <a:ext cx="1972060" cy="730689"/>
            </a:xfrm>
            <a:custGeom>
              <a:avLst/>
              <a:gdLst>
                <a:gd name="connsiteX0" fmla="*/ 0 w 1773226"/>
                <a:gd name="connsiteY0" fmla="*/ 73025 h 730253"/>
                <a:gd name="connsiteX1" fmla="*/ 73025 w 1773226"/>
                <a:gd name="connsiteY1" fmla="*/ 0 h 730253"/>
                <a:gd name="connsiteX2" fmla="*/ 1700201 w 1773226"/>
                <a:gd name="connsiteY2" fmla="*/ 0 h 730253"/>
                <a:gd name="connsiteX3" fmla="*/ 1773226 w 1773226"/>
                <a:gd name="connsiteY3" fmla="*/ 73025 h 730253"/>
                <a:gd name="connsiteX4" fmla="*/ 1773226 w 1773226"/>
                <a:gd name="connsiteY4" fmla="*/ 657228 h 730253"/>
                <a:gd name="connsiteX5" fmla="*/ 1700201 w 1773226"/>
                <a:gd name="connsiteY5" fmla="*/ 730253 h 730253"/>
                <a:gd name="connsiteX6" fmla="*/ 73025 w 1773226"/>
                <a:gd name="connsiteY6" fmla="*/ 730253 h 730253"/>
                <a:gd name="connsiteX7" fmla="*/ 0 w 1773226"/>
                <a:gd name="connsiteY7" fmla="*/ 657228 h 730253"/>
                <a:gd name="connsiteX8" fmla="*/ 0 w 1773226"/>
                <a:gd name="connsiteY8" fmla="*/ 73025 h 730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3226" h="730253">
                  <a:moveTo>
                    <a:pt x="0" y="73025"/>
                  </a:moveTo>
                  <a:cubicBezTo>
                    <a:pt x="0" y="32694"/>
                    <a:pt x="32694" y="0"/>
                    <a:pt x="73025" y="0"/>
                  </a:cubicBezTo>
                  <a:lnTo>
                    <a:pt x="1700201" y="0"/>
                  </a:lnTo>
                  <a:cubicBezTo>
                    <a:pt x="1740532" y="0"/>
                    <a:pt x="1773226" y="32694"/>
                    <a:pt x="1773226" y="73025"/>
                  </a:cubicBezTo>
                  <a:lnTo>
                    <a:pt x="1773226" y="657228"/>
                  </a:lnTo>
                  <a:cubicBezTo>
                    <a:pt x="1773226" y="697559"/>
                    <a:pt x="1740532" y="730253"/>
                    <a:pt x="1700201" y="730253"/>
                  </a:cubicBezTo>
                  <a:lnTo>
                    <a:pt x="73025" y="730253"/>
                  </a:lnTo>
                  <a:cubicBezTo>
                    <a:pt x="32694" y="730253"/>
                    <a:pt x="0" y="697559"/>
                    <a:pt x="0" y="657228"/>
                  </a:cubicBezTo>
                  <a:lnTo>
                    <a:pt x="0" y="73025"/>
                  </a:lnTo>
                  <a:close/>
                </a:path>
              </a:pathLst>
            </a:custGeom>
            <a:solidFill>
              <a:schemeClr val="bg1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74728" tIns="74728" rIns="74728" bIns="74728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200" b="1" kern="1200" dirty="0"/>
                <a:t>Determine biofouling risk based on parametrised sensor data</a:t>
              </a: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5A6E6FDC-F9B3-1BB7-539C-2C4F6AB0CC02}"/>
                </a:ext>
              </a:extLst>
            </p:cNvPr>
            <p:cNvSpPr/>
            <p:nvPr/>
          </p:nvSpPr>
          <p:spPr>
            <a:xfrm>
              <a:off x="2932066" y="9056771"/>
              <a:ext cx="1410845" cy="134446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400" b="1" dirty="0"/>
                <a:t>Extend growing season to maximum potential</a:t>
              </a: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4C1446C8-4424-ADC9-371C-E685B082086D}"/>
                </a:ext>
              </a:extLst>
            </p:cNvPr>
            <p:cNvSpPr/>
            <p:nvPr/>
          </p:nvSpPr>
          <p:spPr>
            <a:xfrm>
              <a:off x="5862359" y="9056771"/>
              <a:ext cx="1463672" cy="1329568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400" b="1" dirty="0"/>
                <a:t>Increase farm yield</a:t>
              </a: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EC673C0-773C-09AF-BA98-A332C6400310}"/>
                </a:ext>
              </a:extLst>
            </p:cNvPr>
            <p:cNvSpPr/>
            <p:nvPr/>
          </p:nvSpPr>
          <p:spPr>
            <a:xfrm>
              <a:off x="4367018" y="9076948"/>
              <a:ext cx="1435432" cy="130933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400" b="1" dirty="0"/>
                <a:t>Reduce loss from biofouling</a:t>
              </a:r>
            </a:p>
          </p:txBody>
        </p: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81D8E907-D225-9264-08EE-A8D92835F0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38296" y="3176022"/>
              <a:ext cx="1463672" cy="365740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135" name="Arrow: Down 134">
              <a:extLst>
                <a:ext uri="{FF2B5EF4-FFF2-40B4-BE49-F238E27FC236}">
                  <a16:creationId xmlns:a16="http://schemas.microsoft.com/office/drawing/2014/main" id="{CB1CD184-2D78-DE8D-890A-9EB9A2D4925A}"/>
                </a:ext>
              </a:extLst>
            </p:cNvPr>
            <p:cNvSpPr/>
            <p:nvPr/>
          </p:nvSpPr>
          <p:spPr>
            <a:xfrm>
              <a:off x="4817573" y="7643685"/>
              <a:ext cx="492228" cy="515417"/>
            </a:xfrm>
            <a:prstGeom prst="downArrow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44942" tIns="0" rIns="144942" bIns="176124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050" kern="1200"/>
            </a:p>
          </p:txBody>
        </p: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250D5F54-E72D-0D6F-5DA8-8CB76A3AAC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60799" y="5732552"/>
              <a:ext cx="1310961" cy="3386877"/>
            </a:xfrm>
            <a:prstGeom prst="straightConnector1">
              <a:avLst/>
            </a:prstGeom>
            <a:ln w="38100" cap="flat" cmpd="sng" algn="ctr">
              <a:solidFill>
                <a:schemeClr val="accent3"/>
              </a:solidFill>
              <a:prstDash val="lg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EBC17DE3-A556-4FE1-E8E9-D6F0F0BD60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8707" y="1642161"/>
              <a:ext cx="93950" cy="13522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55B4E4E0-B797-FE09-2FFB-E803B10A1458}"/>
                </a:ext>
              </a:extLst>
            </p:cNvPr>
            <p:cNvCxnSpPr>
              <a:cxnSpLocks/>
            </p:cNvCxnSpPr>
            <p:nvPr/>
          </p:nvCxnSpPr>
          <p:spPr>
            <a:xfrm>
              <a:off x="4367018" y="1278861"/>
              <a:ext cx="557001" cy="47635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979B5CF1-2EFD-3C68-CB36-9DB1877E3139}"/>
                </a:ext>
              </a:extLst>
            </p:cNvPr>
            <p:cNvCxnSpPr>
              <a:cxnSpLocks/>
            </p:cNvCxnSpPr>
            <p:nvPr/>
          </p:nvCxnSpPr>
          <p:spPr>
            <a:xfrm>
              <a:off x="4367018" y="1256216"/>
              <a:ext cx="2334949" cy="53365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91" name="Straight Arrow Connector 190">
              <a:extLst>
                <a:ext uri="{FF2B5EF4-FFF2-40B4-BE49-F238E27FC236}">
                  <a16:creationId xmlns:a16="http://schemas.microsoft.com/office/drawing/2014/main" id="{DD5EC41A-C417-6893-F0C9-17D12F9250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0647" y="1196545"/>
              <a:ext cx="1827374" cy="57810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pic>
          <p:nvPicPr>
            <p:cNvPr id="195" name="Picture 194" descr="A close up of a flower&#10;&#10;AI-generated content may be incorrect.">
              <a:extLst>
                <a:ext uri="{FF2B5EF4-FFF2-40B4-BE49-F238E27FC236}">
                  <a16:creationId xmlns:a16="http://schemas.microsoft.com/office/drawing/2014/main" id="{44CF0A1D-6555-AEFE-5377-E5799C6FE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9262" y="222246"/>
              <a:ext cx="1127070" cy="1127070"/>
            </a:xfrm>
            <a:prstGeom prst="flowChartConnector">
              <a:avLst/>
            </a:prstGeom>
          </p:spPr>
        </p:pic>
        <p:pic>
          <p:nvPicPr>
            <p:cNvPr id="197" name="Picture 196" descr="A close-up of a plant&#10;&#10;AI-generated content may be incorrect.">
              <a:extLst>
                <a:ext uri="{FF2B5EF4-FFF2-40B4-BE49-F238E27FC236}">
                  <a16:creationId xmlns:a16="http://schemas.microsoft.com/office/drawing/2014/main" id="{E3D11AF4-EE4B-E111-B4EC-A237CAAE51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804" y="573192"/>
              <a:ext cx="1088019" cy="1088019"/>
            </a:xfrm>
            <a:prstGeom prst="flowChartConnector">
              <a:avLst/>
            </a:prstGeom>
          </p:spPr>
        </p:pic>
        <p:pic>
          <p:nvPicPr>
            <p:cNvPr id="199" name="Picture 198" descr="A group of green animals&#10;&#10;AI-generated content may be incorrect.">
              <a:extLst>
                <a:ext uri="{FF2B5EF4-FFF2-40B4-BE49-F238E27FC236}">
                  <a16:creationId xmlns:a16="http://schemas.microsoft.com/office/drawing/2014/main" id="{BB01D94A-265E-CD6E-C622-0F8253267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0455" y="366586"/>
              <a:ext cx="1114809" cy="1114809"/>
            </a:xfrm>
            <a:prstGeom prst="flowChartConnector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72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72C94AF6138F4F97F74BA987FA7B11" ma:contentTypeVersion="11" ma:contentTypeDescription="Create a new document." ma:contentTypeScope="" ma:versionID="5aaec19d524b244a64646851ef54ac5c">
  <xsd:schema xmlns:xsd="http://www.w3.org/2001/XMLSchema" xmlns:xs="http://www.w3.org/2001/XMLSchema" xmlns:p="http://schemas.microsoft.com/office/2006/metadata/properties" xmlns:ns3="89ba2e87-a6a1-49b1-b493-39944c63e165" targetNamespace="http://schemas.microsoft.com/office/2006/metadata/properties" ma:root="true" ma:fieldsID="6747e3551422a0770c60661a35ebc50c" ns3:_="">
    <xsd:import namespace="89ba2e87-a6a1-49b1-b493-39944c63e165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a2e87-a6a1-49b1-b493-39944c63e165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9ba2e87-a6a1-49b1-b493-39944c63e165" xsi:nil="true"/>
  </documentManagement>
</p:properties>
</file>

<file path=customXml/itemProps1.xml><?xml version="1.0" encoding="utf-8"?>
<ds:datastoreItem xmlns:ds="http://schemas.openxmlformats.org/officeDocument/2006/customXml" ds:itemID="{1639B55A-0E39-4C41-8313-04999E86BD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ba2e87-a6a1-49b1-b493-39944c63e1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69B08FC-606C-4510-A3DB-BFE281D0ED5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7E4E25-3880-44C9-8F64-570FE88952A3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89ba2e87-a6a1-49b1-b493-39944c63e165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</TotalTime>
  <Words>109</Words>
  <Application>Microsoft Office PowerPoint</Application>
  <PresentationFormat>Custom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Calum Young (PGR)</dc:creator>
  <cp:lastModifiedBy>Calum Young (PGR)</cp:lastModifiedBy>
  <cp:revision>4</cp:revision>
  <dcterms:created xsi:type="dcterms:W3CDTF">2025-02-07T12:04:58Z</dcterms:created>
  <dcterms:modified xsi:type="dcterms:W3CDTF">2025-02-07T16:55:02Z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0x010100F572C94AF6138F4F97F74BA987FA7B11</vt:lpwstr>
  </property>
</Properties>
</file>

<file path=docProps/thumbnail.jpeg>
</file>